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7" r:id="rId3"/>
    <p:sldId id="268" r:id="rId4"/>
    <p:sldId id="257" r:id="rId5"/>
    <p:sldId id="258" r:id="rId6"/>
    <p:sldId id="259" r:id="rId7"/>
    <p:sldId id="262" r:id="rId8"/>
    <p:sldId id="260" r:id="rId9"/>
    <p:sldId id="263" r:id="rId10"/>
    <p:sldId id="264" r:id="rId11"/>
    <p:sldId id="266"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obir De" initials="PD" lastIdx="1" clrIdx="0">
    <p:extLst>
      <p:ext uri="{19B8F6BF-5375-455C-9EA6-DF929625EA0E}">
        <p15:presenceInfo xmlns:p15="http://schemas.microsoft.com/office/powerpoint/2012/main" userId="c769189701b07e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44FC55-0018-440C-B09C-1E7C235F11E2}"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1759554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44FC55-0018-440C-B09C-1E7C235F11E2}" type="datetimeFigureOut">
              <a:rPr lang="en-IN" smtClean="0"/>
              <a:t>30-04-2022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1310774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44FC55-0018-440C-B09C-1E7C235F11E2}" type="datetimeFigureOut">
              <a:rPr lang="en-IN" smtClean="0"/>
              <a:t>30-04-2022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876504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44FC55-0018-440C-B09C-1E7C235F11E2}" type="datetimeFigureOut">
              <a:rPr lang="en-IN" smtClean="0"/>
              <a:t>30-04-2022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B0799-9721-4C7D-8CC7-00117DB7B717}"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37420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44FC55-0018-440C-B09C-1E7C235F11E2}" type="datetimeFigureOut">
              <a:rPr lang="en-IN" smtClean="0"/>
              <a:t>30-04-2022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2036990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44FC55-0018-440C-B09C-1E7C235F11E2}" type="datetimeFigureOut">
              <a:rPr lang="en-IN" smtClean="0"/>
              <a:t>30-04-2022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1512295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44FC55-0018-440C-B09C-1E7C235F11E2}" type="datetimeFigureOut">
              <a:rPr lang="en-IN" smtClean="0"/>
              <a:t>30-04-2022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1576961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4FC55-0018-440C-B09C-1E7C235F11E2}"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3022620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4FC55-0018-440C-B09C-1E7C235F11E2}"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4016940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4FC55-0018-440C-B09C-1E7C235F11E2}"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2608002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44FC55-0018-440C-B09C-1E7C235F11E2}"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588331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44FC55-0018-440C-B09C-1E7C235F11E2}" type="datetimeFigureOut">
              <a:rPr lang="en-IN" smtClean="0"/>
              <a:t>30-04-2022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1993304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44FC55-0018-440C-B09C-1E7C235F11E2}" type="datetimeFigureOut">
              <a:rPr lang="en-IN" smtClean="0"/>
              <a:t>30-04-2022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3956963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44FC55-0018-440C-B09C-1E7C235F11E2}" type="datetimeFigureOut">
              <a:rPr lang="en-IN" smtClean="0"/>
              <a:t>30-04-2022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3004223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44FC55-0018-440C-B09C-1E7C235F11E2}" type="datetimeFigureOut">
              <a:rPr lang="en-IN" smtClean="0"/>
              <a:t>30-04-2022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1681278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44FC55-0018-440C-B09C-1E7C235F11E2}" type="datetimeFigureOut">
              <a:rPr lang="en-IN" smtClean="0"/>
              <a:t>30-04-2022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194548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44FC55-0018-440C-B09C-1E7C235F11E2}" type="datetimeFigureOut">
              <a:rPr lang="en-IN" smtClean="0"/>
              <a:t>30-04-2022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B0799-9721-4C7D-8CC7-00117DB7B717}" type="slidenum">
              <a:rPr lang="en-IN" smtClean="0"/>
              <a:t>‹#›</a:t>
            </a:fld>
            <a:endParaRPr lang="en-IN"/>
          </a:p>
        </p:txBody>
      </p:sp>
    </p:spTree>
    <p:extLst>
      <p:ext uri="{BB962C8B-B14F-4D97-AF65-F5344CB8AC3E}">
        <p14:creationId xmlns:p14="http://schemas.microsoft.com/office/powerpoint/2010/main" val="273804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C44FC55-0018-440C-B09C-1E7C235F11E2}" type="datetimeFigureOut">
              <a:rPr lang="en-IN" smtClean="0"/>
              <a:t>30-04-2022</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0BB0799-9721-4C7D-8CC7-00117DB7B717}" type="slidenum">
              <a:rPr lang="en-IN" smtClean="0"/>
              <a:t>‹#›</a:t>
            </a:fld>
            <a:endParaRPr lang="en-IN"/>
          </a:p>
        </p:txBody>
      </p:sp>
    </p:spTree>
    <p:extLst>
      <p:ext uri="{BB962C8B-B14F-4D97-AF65-F5344CB8AC3E}">
        <p14:creationId xmlns:p14="http://schemas.microsoft.com/office/powerpoint/2010/main" val="36831725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people.howstuffworks.com/lie-detector.htm" TargetMode="External"/><Relationship Id="rId2" Type="http://schemas.openxmlformats.org/officeDocument/2006/relationships/hyperlink" Target="https://create.arduino.cc/projecthub/BuildItDR/arduino-lie-detector-a0b914" TargetMode="External"/><Relationship Id="rId1" Type="http://schemas.openxmlformats.org/officeDocument/2006/relationships/slideLayout" Target="../slideLayouts/slideLayout6.xml"/><Relationship Id="rId6" Type="http://schemas.openxmlformats.org/officeDocument/2006/relationships/hyperlink" Target="https://spectrum.ieee.org/a-brief-history-of-the-lie-detector" TargetMode="External"/><Relationship Id="rId5" Type="http://schemas.openxmlformats.org/officeDocument/2006/relationships/hyperlink" Target="https://www.britannica.com/story/do-lie-detectors-actually-work" TargetMode="External"/><Relationship Id="rId4" Type="http://schemas.openxmlformats.org/officeDocument/2006/relationships/hyperlink" Target="https://en.wikipedia.org/wiki/Polygraph"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9373537-FB7F-4F3A-9DF8-C698BF305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831DE4-02F4-4029-AB93-CA2B214D2720}"/>
              </a:ext>
            </a:extLst>
          </p:cNvPr>
          <p:cNvSpPr txBox="1"/>
          <p:nvPr/>
        </p:nvSpPr>
        <p:spPr>
          <a:xfrm>
            <a:off x="6797040" y="5212080"/>
            <a:ext cx="5394960" cy="646331"/>
          </a:xfrm>
          <a:prstGeom prst="rect">
            <a:avLst/>
          </a:prstGeom>
          <a:noFill/>
        </p:spPr>
        <p:txBody>
          <a:bodyPr wrap="square" rtlCol="0">
            <a:spAutoFit/>
          </a:bodyPr>
          <a:lstStyle/>
          <a:p>
            <a:r>
              <a:rPr lang="en-IN" sz="3600" dirty="0">
                <a:highlight>
                  <a:srgbClr val="000000"/>
                </a:highlight>
                <a:latin typeface="Times New Roman" panose="02020603050405020304" pitchFamily="18" charset="0"/>
                <a:cs typeface="Times New Roman" panose="02020603050405020304" pitchFamily="18" charset="0"/>
              </a:rPr>
              <a:t>LIE DETECTION DEVICE</a:t>
            </a:r>
          </a:p>
        </p:txBody>
      </p:sp>
    </p:spTree>
    <p:extLst>
      <p:ext uri="{BB962C8B-B14F-4D97-AF65-F5344CB8AC3E}">
        <p14:creationId xmlns:p14="http://schemas.microsoft.com/office/powerpoint/2010/main" val="2049351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7F80-1643-454F-B382-99BA75FB5E4A}"/>
              </a:ext>
            </a:extLst>
          </p:cNvPr>
          <p:cNvSpPr>
            <a:spLocks noGrp="1"/>
          </p:cNvSpPr>
          <p:nvPr>
            <p:ph type="title"/>
          </p:nvPr>
        </p:nvSpPr>
        <p:spPr>
          <a:xfrm>
            <a:off x="838200" y="365126"/>
            <a:ext cx="10515600" cy="531346"/>
          </a:xfrm>
        </p:spPr>
        <p:txBody>
          <a:bodyPr>
            <a:noAutofit/>
          </a:bodyPr>
          <a:lstStyle/>
          <a:p>
            <a:r>
              <a:rPr lang="en-IN" sz="3600" b="1" dirty="0">
                <a:solidFill>
                  <a:schemeClr val="tx1"/>
                </a:solidFill>
                <a:latin typeface="Times New Roman" panose="02020603050405020304" pitchFamily="18" charset="0"/>
                <a:cs typeface="Times New Roman" panose="02020603050405020304" pitchFamily="18" charset="0"/>
              </a:rPr>
              <a:t>DISADVANTAGES</a:t>
            </a:r>
            <a:r>
              <a:rPr lang="en-IN" sz="3600"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389F2F0B-81D1-42B0-8D64-315CC03C0D06}"/>
              </a:ext>
            </a:extLst>
          </p:cNvPr>
          <p:cNvSpPr txBox="1"/>
          <p:nvPr/>
        </p:nvSpPr>
        <p:spPr>
          <a:xfrm>
            <a:off x="690282" y="1084729"/>
            <a:ext cx="10663518" cy="4247317"/>
          </a:xfrm>
          <a:prstGeom prst="rect">
            <a:avLst/>
          </a:prstGeom>
          <a:noFill/>
        </p:spPr>
        <p:txBody>
          <a:bodyPr wrap="square" rtlCol="0">
            <a:spAutoFit/>
          </a:bodyPr>
          <a:lstStyle/>
          <a:p>
            <a:pPr marL="285750" indent="-285750" algn="l">
              <a:buFont typeface="Arial" panose="020B0604020202020204" pitchFamily="34" charset="0"/>
              <a:buChar char="•"/>
            </a:pPr>
            <a:r>
              <a:rPr lang="en-US" sz="2200" i="0" dirty="0">
                <a:effectLst/>
                <a:latin typeface="Times New Roman" panose="02020603050405020304" pitchFamily="18" charset="0"/>
                <a:cs typeface="Times New Roman" panose="02020603050405020304" pitchFamily="18" charset="0"/>
              </a:rPr>
              <a:t>If the person lies but doesn’t have the stress symptoms of telling that lie, they will pass the test. Similarly, innocent people may fail the test due to being anxious about taking it to begin with and therefore emitting the elevated heart, respiratory, and blood pressure rates that can be detected.</a:t>
            </a:r>
          </a:p>
          <a:p>
            <a:pPr marL="285750" indent="-285750" algn="l">
              <a:buFont typeface="Arial" panose="020B0604020202020204" pitchFamily="34" charset="0"/>
              <a:buChar char="•"/>
            </a:pPr>
            <a:r>
              <a:rPr lang="en-US" sz="2200" i="0" dirty="0">
                <a:effectLst/>
                <a:latin typeface="Times New Roman" panose="02020603050405020304" pitchFamily="18" charset="0"/>
                <a:cs typeface="Times New Roman" panose="02020603050405020304" pitchFamily="18" charset="0"/>
              </a:rPr>
              <a:t>The polygraph is still vulnerable to both physical and psychological countermeasures and it also suffers from a significant error rate based upon inconclusive, false positives, or false negatives results. Manipulation sometimes play a major role from escaping these cases.</a:t>
            </a:r>
          </a:p>
          <a:p>
            <a:pPr marL="285750" indent="-28575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Although polygraph tests have certain useful practical applications, there are several challenges. Accuracy and ethics issues are more frequently raised challenges to polygraph tests. </a:t>
            </a:r>
            <a:endParaRPr lang="en-US" sz="2200" i="0" dirty="0">
              <a:effectLst/>
              <a:latin typeface="Times New Roman" panose="02020603050405020304" pitchFamily="18" charset="0"/>
              <a:cs typeface="Times New Roman" panose="02020603050405020304" pitchFamily="18" charset="0"/>
            </a:endParaRPr>
          </a:p>
          <a:p>
            <a:br>
              <a:rPr lang="en-US" sz="2200" i="0" dirty="0">
                <a:effectLst/>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012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8310-FF0B-4EB7-80DE-625D706A8670}"/>
              </a:ext>
            </a:extLst>
          </p:cNvPr>
          <p:cNvSpPr>
            <a:spLocks noGrp="1"/>
          </p:cNvSpPr>
          <p:nvPr>
            <p:ph type="title"/>
          </p:nvPr>
        </p:nvSpPr>
        <p:spPr/>
        <p:txBody>
          <a:bodyPr>
            <a:normAutofit/>
          </a:bodyPr>
          <a:lstStyle/>
          <a:p>
            <a:r>
              <a:rPr lang="en-IN" sz="3600" b="1" dirty="0">
                <a:solidFill>
                  <a:schemeClr val="tx1"/>
                </a:solidFill>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3CA2400E-0408-4A7A-96AE-BBD59A119687}"/>
              </a:ext>
            </a:extLst>
          </p:cNvPr>
          <p:cNvSpPr txBox="1"/>
          <p:nvPr/>
        </p:nvSpPr>
        <p:spPr>
          <a:xfrm>
            <a:off x="1246094" y="1721224"/>
            <a:ext cx="9493624" cy="1785104"/>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 Basic science and polygraph research give reason for concern that polygraph test accuracy may be degraded by countermeasures, particularly when used by major security threats who have a strong incentive and sufficient resources to use them effectively. If these measures are effective, they could seriously undermine any value of polygraph security screening,</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3855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3B2C-E763-4B81-9FDC-124A74E811C9}"/>
              </a:ext>
            </a:extLst>
          </p:cNvPr>
          <p:cNvSpPr>
            <a:spLocks noGrp="1"/>
          </p:cNvSpPr>
          <p:nvPr>
            <p:ph type="title"/>
          </p:nvPr>
        </p:nvSpPr>
        <p:spPr>
          <a:xfrm>
            <a:off x="919119" y="307759"/>
            <a:ext cx="10353762" cy="970450"/>
          </a:xfrm>
        </p:spPr>
        <p:txBody>
          <a:bodyPr>
            <a:normAutofit/>
          </a:bodyPr>
          <a:lstStyle/>
          <a:p>
            <a:r>
              <a:rPr lang="en-IN" sz="3600" b="1" dirty="0">
                <a:solidFill>
                  <a:schemeClr val="tx1"/>
                </a:solidFill>
                <a:latin typeface="Times New Roman" panose="02020603050405020304" pitchFamily="18" charset="0"/>
                <a:cs typeface="Times New Roman" panose="02020603050405020304" pitchFamily="18" charset="0"/>
              </a:rPr>
              <a:t>REFERENCE LINKS</a:t>
            </a:r>
          </a:p>
        </p:txBody>
      </p:sp>
      <p:sp>
        <p:nvSpPr>
          <p:cNvPr id="3" name="TextBox 2">
            <a:extLst>
              <a:ext uri="{FF2B5EF4-FFF2-40B4-BE49-F238E27FC236}">
                <a16:creationId xmlns:a16="http://schemas.microsoft.com/office/drawing/2014/main" id="{87259FB2-0D45-462C-8145-7C1E7B317EDD}"/>
              </a:ext>
            </a:extLst>
          </p:cNvPr>
          <p:cNvSpPr txBox="1"/>
          <p:nvPr/>
        </p:nvSpPr>
        <p:spPr>
          <a:xfrm>
            <a:off x="1038687" y="1535837"/>
            <a:ext cx="8593585" cy="3046988"/>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https://create.arduino.cc/projecthub/BuildItDR/arduino-lie-detector-a0b914</a:t>
            </a: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https://people.howstuffworks.com/lie-detector.htm</a:t>
            </a: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https://en.wikipedia.org/wiki/Polygraph</a:t>
            </a: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https://www.britannica.com/story/do-lie-detectors-actually-work</a:t>
            </a: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https://spectrum.ieee.org/a-brief-history-of-the-lie-detector</a:t>
            </a: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https://science.howstuffworks.com/question123.htm</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0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9CB54-295A-4B26-8C9C-CF19D14202AB}"/>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5ABDD092-FC47-42D1-B618-70BF461AC612}"/>
              </a:ext>
            </a:extLst>
          </p:cNvPr>
          <p:cNvSpPr>
            <a:spLocks noGrp="1"/>
          </p:cNvSpPr>
          <p:nvPr>
            <p:ph idx="1"/>
          </p:nvPr>
        </p:nvSpPr>
        <p:spPr/>
        <p:txBody>
          <a:bodyPr/>
          <a:lstStyle/>
          <a:p>
            <a:endParaRPr lang="en-IN"/>
          </a:p>
        </p:txBody>
      </p:sp>
      <p:pic>
        <p:nvPicPr>
          <p:cNvPr id="2056" name="Picture 8" descr="1635+ Free Editable Table of Contents Templates | SlideUpLift">
            <a:extLst>
              <a:ext uri="{FF2B5EF4-FFF2-40B4-BE49-F238E27FC236}">
                <a16:creationId xmlns:a16="http://schemas.microsoft.com/office/drawing/2014/main" id="{84E2AC26-79E0-443D-B870-98D9CA96C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6" y="98612"/>
            <a:ext cx="11958918" cy="65890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A487CA-C3B4-47C7-9A53-60747A8C5649}"/>
              </a:ext>
            </a:extLst>
          </p:cNvPr>
          <p:cNvSpPr txBox="1"/>
          <p:nvPr/>
        </p:nvSpPr>
        <p:spPr>
          <a:xfrm>
            <a:off x="3200400" y="233247"/>
            <a:ext cx="7602071" cy="1261884"/>
          </a:xfrm>
          <a:prstGeom prst="rect">
            <a:avLst/>
          </a:prstGeom>
          <a:solidFill>
            <a:schemeClr val="tx1"/>
          </a:solidFill>
        </p:spPr>
        <p:txBody>
          <a:bodyPr wrap="square" rtlCol="0">
            <a:spAutoFit/>
          </a:bodyPr>
          <a:lstStyle/>
          <a:p>
            <a:r>
              <a:rPr lang="en-IN" dirty="0">
                <a:latin typeface="Times New Roman" panose="02020603050405020304" pitchFamily="18" charset="0"/>
                <a:cs typeface="Times New Roman" panose="02020603050405020304" pitchFamily="18" charset="0"/>
              </a:rPr>
              <a:t>FASFASCSSXSXSXSXSXSX            </a:t>
            </a:r>
          </a:p>
          <a:p>
            <a:r>
              <a:rPr lang="en-IN" sz="4000" dirty="0">
                <a:solidFill>
                  <a:schemeClr val="bg1"/>
                </a:solidFill>
                <a:latin typeface="Times New Roman" panose="02020603050405020304" pitchFamily="18" charset="0"/>
                <a:cs typeface="Times New Roman" panose="02020603050405020304" pitchFamily="18" charset="0"/>
              </a:rPr>
              <a:t>TABLE OF CONTENTS</a:t>
            </a:r>
            <a:endParaRPr lang="en-IN" sz="40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a:t>
            </a:r>
          </a:p>
        </p:txBody>
      </p:sp>
      <p:sp>
        <p:nvSpPr>
          <p:cNvPr id="8" name="TextBox 7">
            <a:extLst>
              <a:ext uri="{FF2B5EF4-FFF2-40B4-BE49-F238E27FC236}">
                <a16:creationId xmlns:a16="http://schemas.microsoft.com/office/drawing/2014/main" id="{83742AAA-6F7B-4EF4-BDD0-8577AF52669C}"/>
              </a:ext>
            </a:extLst>
          </p:cNvPr>
          <p:cNvSpPr txBox="1"/>
          <p:nvPr/>
        </p:nvSpPr>
        <p:spPr>
          <a:xfrm>
            <a:off x="6248400" y="1906372"/>
            <a:ext cx="2635623" cy="369332"/>
          </a:xfrm>
          <a:prstGeom prst="rect">
            <a:avLst/>
          </a:prstGeom>
          <a:solidFill>
            <a:srgbClr val="FFC000"/>
          </a:solidFill>
        </p:spPr>
        <p:txBody>
          <a:bodyPr wrap="square" rtlCol="0">
            <a:spAutoFit/>
          </a:bodyPr>
          <a:lstStyle/>
          <a:p>
            <a:r>
              <a:rPr lang="en-IN" dirty="0">
                <a:solidFill>
                  <a:schemeClr val="bg1"/>
                </a:solidFill>
              </a:rPr>
              <a:t>Lie Detection Test</a:t>
            </a:r>
          </a:p>
        </p:txBody>
      </p:sp>
      <p:sp>
        <p:nvSpPr>
          <p:cNvPr id="9" name="TextBox 8">
            <a:extLst>
              <a:ext uri="{FF2B5EF4-FFF2-40B4-BE49-F238E27FC236}">
                <a16:creationId xmlns:a16="http://schemas.microsoft.com/office/drawing/2014/main" id="{AC082395-00CE-47BD-BC4E-2D8A0EC878B2}"/>
              </a:ext>
            </a:extLst>
          </p:cNvPr>
          <p:cNvSpPr txBox="1"/>
          <p:nvPr/>
        </p:nvSpPr>
        <p:spPr>
          <a:xfrm>
            <a:off x="6248400" y="2721254"/>
            <a:ext cx="3021106" cy="369332"/>
          </a:xfrm>
          <a:prstGeom prst="rect">
            <a:avLst/>
          </a:prstGeom>
          <a:solidFill>
            <a:srgbClr val="FFC000"/>
          </a:solidFill>
        </p:spPr>
        <p:txBody>
          <a:bodyPr wrap="square" rtlCol="0">
            <a:spAutoFit/>
          </a:bodyPr>
          <a:lstStyle/>
          <a:p>
            <a:r>
              <a:rPr lang="en-IN" dirty="0">
                <a:solidFill>
                  <a:schemeClr val="bg1"/>
                </a:solidFill>
              </a:rPr>
              <a:t>Components Required</a:t>
            </a:r>
          </a:p>
        </p:txBody>
      </p:sp>
      <p:sp>
        <p:nvSpPr>
          <p:cNvPr id="10" name="TextBox 9">
            <a:extLst>
              <a:ext uri="{FF2B5EF4-FFF2-40B4-BE49-F238E27FC236}">
                <a16:creationId xmlns:a16="http://schemas.microsoft.com/office/drawing/2014/main" id="{B2007269-9CC1-479B-B5FE-18A2BF78E245}"/>
              </a:ext>
            </a:extLst>
          </p:cNvPr>
          <p:cNvSpPr txBox="1"/>
          <p:nvPr/>
        </p:nvSpPr>
        <p:spPr>
          <a:xfrm>
            <a:off x="6248400" y="5791200"/>
            <a:ext cx="2850776" cy="369332"/>
          </a:xfrm>
          <a:prstGeom prst="rect">
            <a:avLst/>
          </a:prstGeom>
          <a:solidFill>
            <a:srgbClr val="FFC000"/>
          </a:solidFill>
        </p:spPr>
        <p:txBody>
          <a:bodyPr wrap="square" rtlCol="0">
            <a:spAutoFit/>
          </a:bodyPr>
          <a:lstStyle/>
          <a:p>
            <a:r>
              <a:rPr lang="en-IN" dirty="0">
                <a:solidFill>
                  <a:schemeClr val="bg1"/>
                </a:solidFill>
              </a:rPr>
              <a:t>Reference Links</a:t>
            </a:r>
          </a:p>
        </p:txBody>
      </p:sp>
      <p:sp>
        <p:nvSpPr>
          <p:cNvPr id="12" name="TextBox 11">
            <a:extLst>
              <a:ext uri="{FF2B5EF4-FFF2-40B4-BE49-F238E27FC236}">
                <a16:creationId xmlns:a16="http://schemas.microsoft.com/office/drawing/2014/main" id="{E457AC3A-12C2-4E33-937A-B93A919CAC9E}"/>
              </a:ext>
            </a:extLst>
          </p:cNvPr>
          <p:cNvSpPr txBox="1"/>
          <p:nvPr/>
        </p:nvSpPr>
        <p:spPr>
          <a:xfrm>
            <a:off x="6248400" y="5013955"/>
            <a:ext cx="4625787" cy="369332"/>
          </a:xfrm>
          <a:prstGeom prst="rect">
            <a:avLst/>
          </a:prstGeom>
          <a:solidFill>
            <a:srgbClr val="FFC000"/>
          </a:solidFill>
        </p:spPr>
        <p:txBody>
          <a:bodyPr wrap="square" rtlCol="0">
            <a:spAutoFit/>
          </a:bodyPr>
          <a:lstStyle/>
          <a:p>
            <a:r>
              <a:rPr lang="en-IN" dirty="0">
                <a:solidFill>
                  <a:schemeClr val="bg1"/>
                </a:solidFill>
              </a:rPr>
              <a:t>Advantages and Disadvantages</a:t>
            </a:r>
          </a:p>
        </p:txBody>
      </p:sp>
      <p:sp>
        <p:nvSpPr>
          <p:cNvPr id="13" name="TextBox 12">
            <a:extLst>
              <a:ext uri="{FF2B5EF4-FFF2-40B4-BE49-F238E27FC236}">
                <a16:creationId xmlns:a16="http://schemas.microsoft.com/office/drawing/2014/main" id="{BC3560CD-E475-4C69-81CD-9283F30A5690}"/>
              </a:ext>
            </a:extLst>
          </p:cNvPr>
          <p:cNvSpPr txBox="1"/>
          <p:nvPr/>
        </p:nvSpPr>
        <p:spPr>
          <a:xfrm>
            <a:off x="6248400" y="3457702"/>
            <a:ext cx="3245224" cy="369332"/>
          </a:xfrm>
          <a:prstGeom prst="rect">
            <a:avLst/>
          </a:prstGeom>
          <a:solidFill>
            <a:srgbClr val="FFC000"/>
          </a:solidFill>
        </p:spPr>
        <p:txBody>
          <a:bodyPr wrap="square" rtlCol="0">
            <a:spAutoFit/>
          </a:bodyPr>
          <a:lstStyle/>
          <a:p>
            <a:r>
              <a:rPr lang="en-IN" dirty="0">
                <a:solidFill>
                  <a:schemeClr val="bg1"/>
                </a:solidFill>
              </a:rPr>
              <a:t>Hardware Model</a:t>
            </a:r>
          </a:p>
        </p:txBody>
      </p:sp>
      <p:sp>
        <p:nvSpPr>
          <p:cNvPr id="14" name="TextBox 13">
            <a:extLst>
              <a:ext uri="{FF2B5EF4-FFF2-40B4-BE49-F238E27FC236}">
                <a16:creationId xmlns:a16="http://schemas.microsoft.com/office/drawing/2014/main" id="{58AC5941-BC58-436F-9BE7-AFFFB6F0389C}"/>
              </a:ext>
            </a:extLst>
          </p:cNvPr>
          <p:cNvSpPr txBox="1"/>
          <p:nvPr/>
        </p:nvSpPr>
        <p:spPr>
          <a:xfrm>
            <a:off x="6248400" y="4249271"/>
            <a:ext cx="2635623" cy="369332"/>
          </a:xfrm>
          <a:prstGeom prst="rect">
            <a:avLst/>
          </a:prstGeom>
          <a:solidFill>
            <a:srgbClr val="FFC000"/>
          </a:solidFill>
        </p:spPr>
        <p:txBody>
          <a:bodyPr wrap="square" rtlCol="0">
            <a:spAutoFit/>
          </a:bodyPr>
          <a:lstStyle/>
          <a:p>
            <a:r>
              <a:rPr lang="en-IN" dirty="0">
                <a:solidFill>
                  <a:schemeClr val="bg1"/>
                </a:solidFill>
              </a:rPr>
              <a:t>Arduino Code</a:t>
            </a:r>
          </a:p>
        </p:txBody>
      </p:sp>
    </p:spTree>
    <p:extLst>
      <p:ext uri="{BB962C8B-B14F-4D97-AF65-F5344CB8AC3E}">
        <p14:creationId xmlns:p14="http://schemas.microsoft.com/office/powerpoint/2010/main" val="111441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5183BD-D099-4E39-AECF-324124B1B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43" y="127924"/>
            <a:ext cx="11869443" cy="66108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AB56EA-F17F-4DB3-B034-C5A5D6D58D3E}"/>
              </a:ext>
            </a:extLst>
          </p:cNvPr>
          <p:cNvSpPr txBox="1"/>
          <p:nvPr/>
        </p:nvSpPr>
        <p:spPr>
          <a:xfrm>
            <a:off x="3994951" y="3133817"/>
            <a:ext cx="4376692" cy="646331"/>
          </a:xfrm>
          <a:prstGeom prst="rect">
            <a:avLst/>
          </a:prstGeom>
          <a:solidFill>
            <a:schemeClr val="tx1"/>
          </a:solid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The learners will be able to understand how a lie detection device work</a:t>
            </a:r>
          </a:p>
        </p:txBody>
      </p:sp>
      <p:sp>
        <p:nvSpPr>
          <p:cNvPr id="2" name="TextBox 1">
            <a:extLst>
              <a:ext uri="{FF2B5EF4-FFF2-40B4-BE49-F238E27FC236}">
                <a16:creationId xmlns:a16="http://schemas.microsoft.com/office/drawing/2014/main" id="{B65A531F-8E1E-4F58-9DA9-99B190703333}"/>
              </a:ext>
            </a:extLst>
          </p:cNvPr>
          <p:cNvSpPr txBox="1"/>
          <p:nvPr/>
        </p:nvSpPr>
        <p:spPr>
          <a:xfrm>
            <a:off x="3994951" y="3899647"/>
            <a:ext cx="4376690" cy="646331"/>
          </a:xfrm>
          <a:prstGeom prst="rect">
            <a:avLst/>
          </a:prstGeom>
          <a:solidFill>
            <a:schemeClr val="tx1"/>
          </a:solidFill>
        </p:spPr>
        <p:txBody>
          <a:bodyPr wrap="square" rtlCol="0">
            <a:spAutoFit/>
          </a:bodyPr>
          <a:lstStyle/>
          <a:p>
            <a:r>
              <a:rPr lang="en-IN" dirty="0">
                <a:solidFill>
                  <a:schemeClr val="bg2"/>
                </a:solidFill>
              </a:rPr>
              <a:t>What all components are required to make a lie detector device</a:t>
            </a:r>
          </a:p>
        </p:txBody>
      </p:sp>
      <p:sp>
        <p:nvSpPr>
          <p:cNvPr id="3" name="TextBox 2">
            <a:extLst>
              <a:ext uri="{FF2B5EF4-FFF2-40B4-BE49-F238E27FC236}">
                <a16:creationId xmlns:a16="http://schemas.microsoft.com/office/drawing/2014/main" id="{C2701B0E-70DD-4791-93C6-6894C7237E22}"/>
              </a:ext>
            </a:extLst>
          </p:cNvPr>
          <p:cNvSpPr txBox="1"/>
          <p:nvPr/>
        </p:nvSpPr>
        <p:spPr>
          <a:xfrm>
            <a:off x="3994950" y="4672877"/>
            <a:ext cx="4376691" cy="646331"/>
          </a:xfrm>
          <a:prstGeom prst="rect">
            <a:avLst/>
          </a:prstGeom>
          <a:solidFill>
            <a:schemeClr val="tx1"/>
          </a:solidFill>
        </p:spPr>
        <p:txBody>
          <a:bodyPr wrap="square" rtlCol="0">
            <a:spAutoFit/>
          </a:bodyPr>
          <a:lstStyle/>
          <a:p>
            <a:r>
              <a:rPr lang="en-IN" dirty="0">
                <a:solidFill>
                  <a:schemeClr val="bg2"/>
                </a:solidFill>
              </a:rPr>
              <a:t>How both the software and hardware are connected with each other</a:t>
            </a:r>
          </a:p>
        </p:txBody>
      </p:sp>
      <p:sp>
        <p:nvSpPr>
          <p:cNvPr id="5" name="TextBox 4">
            <a:extLst>
              <a:ext uri="{FF2B5EF4-FFF2-40B4-BE49-F238E27FC236}">
                <a16:creationId xmlns:a16="http://schemas.microsoft.com/office/drawing/2014/main" id="{6B258907-B29E-48DF-885B-E78AC22D1F9C}"/>
              </a:ext>
            </a:extLst>
          </p:cNvPr>
          <p:cNvSpPr txBox="1"/>
          <p:nvPr/>
        </p:nvSpPr>
        <p:spPr>
          <a:xfrm>
            <a:off x="3994950" y="5446979"/>
            <a:ext cx="4301665" cy="646331"/>
          </a:xfrm>
          <a:prstGeom prst="rect">
            <a:avLst/>
          </a:prstGeom>
          <a:solidFill>
            <a:schemeClr val="tx1"/>
          </a:solidFill>
        </p:spPr>
        <p:txBody>
          <a:bodyPr wrap="square" rtlCol="0">
            <a:spAutoFit/>
          </a:bodyPr>
          <a:lstStyle/>
          <a:p>
            <a:r>
              <a:rPr lang="en-IN" dirty="0">
                <a:solidFill>
                  <a:schemeClr val="bg2"/>
                </a:solidFill>
              </a:rPr>
              <a:t>Pros and cons of the device and how can it be useful</a:t>
            </a:r>
          </a:p>
        </p:txBody>
      </p:sp>
    </p:spTree>
    <p:extLst>
      <p:ext uri="{BB962C8B-B14F-4D97-AF65-F5344CB8AC3E}">
        <p14:creationId xmlns:p14="http://schemas.microsoft.com/office/powerpoint/2010/main" val="1885794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975C-D385-4330-9C2F-535AE7CE35A0}"/>
              </a:ext>
            </a:extLst>
          </p:cNvPr>
          <p:cNvSpPr>
            <a:spLocks noGrp="1"/>
          </p:cNvSpPr>
          <p:nvPr>
            <p:ph type="title"/>
          </p:nvPr>
        </p:nvSpPr>
        <p:spPr>
          <a:xfrm>
            <a:off x="775447" y="331694"/>
            <a:ext cx="10515600" cy="564777"/>
          </a:xfrm>
        </p:spPr>
        <p:txBody>
          <a:bodyPr>
            <a:noAutofit/>
          </a:bodyPr>
          <a:lstStyle/>
          <a:p>
            <a:r>
              <a:rPr lang="en-IN" sz="3600" b="1" dirty="0">
                <a:solidFill>
                  <a:schemeClr val="tx1"/>
                </a:solidFill>
                <a:latin typeface="Times New Roman" panose="02020603050405020304" pitchFamily="18" charset="0"/>
                <a:cs typeface="Times New Roman" panose="02020603050405020304" pitchFamily="18" charset="0"/>
              </a:rPr>
              <a:t>LIE DETECTION	 TEST		</a:t>
            </a:r>
          </a:p>
        </p:txBody>
      </p:sp>
      <p:sp>
        <p:nvSpPr>
          <p:cNvPr id="4" name="TextBox 3">
            <a:extLst>
              <a:ext uri="{FF2B5EF4-FFF2-40B4-BE49-F238E27FC236}">
                <a16:creationId xmlns:a16="http://schemas.microsoft.com/office/drawing/2014/main" id="{0B893359-309B-4B05-A3AA-0BC32AB002BB}"/>
              </a:ext>
            </a:extLst>
          </p:cNvPr>
          <p:cNvSpPr txBox="1"/>
          <p:nvPr/>
        </p:nvSpPr>
        <p:spPr>
          <a:xfrm>
            <a:off x="286871" y="1165412"/>
            <a:ext cx="11591364" cy="4832092"/>
          </a:xfrm>
          <a:prstGeom prst="rect">
            <a:avLst/>
          </a:prstGeom>
          <a:noFill/>
        </p:spPr>
        <p:txBody>
          <a:bodyPr wrap="square" rtlCol="0" anchor="ctr">
            <a:spAutoFit/>
          </a:bodyPr>
          <a:lstStyle/>
          <a:p>
            <a:pPr marL="285750" indent="-285750">
              <a:buFont typeface="Arial" panose="020B0604020202020204" pitchFamily="34" charset="0"/>
              <a:buChar char="•"/>
            </a:pPr>
            <a:r>
              <a:rPr lang="en-US" sz="2200" i="0" dirty="0">
                <a:effectLst/>
                <a:latin typeface="Times New Roman" panose="02020603050405020304" pitchFamily="18" charset="0"/>
                <a:cs typeface="Times New Roman" panose="02020603050405020304" pitchFamily="18" charset="0"/>
              </a:rPr>
              <a:t>Lie detection is an assessment of a verbal statement with the goal to reveal a possible intentional deceit. Lie detection may refer to a cognitive process of detecting deception by evaluating message content as well as non-verbal </a:t>
            </a:r>
            <a:r>
              <a:rPr lang="en-US" sz="2200" i="0" dirty="0" err="1">
                <a:effectLst/>
                <a:latin typeface="Times New Roman" panose="02020603050405020304" pitchFamily="18" charset="0"/>
                <a:cs typeface="Times New Roman" panose="02020603050405020304" pitchFamily="18" charset="0"/>
              </a:rPr>
              <a:t>cues.It</a:t>
            </a:r>
            <a:r>
              <a:rPr lang="en-US" sz="2200" i="0" dirty="0">
                <a:effectLst/>
                <a:latin typeface="Times New Roman" panose="02020603050405020304" pitchFamily="18" charset="0"/>
                <a:cs typeface="Times New Roman" panose="02020603050405020304" pitchFamily="18" charset="0"/>
              </a:rPr>
              <a:t> also may refer to questioning techniques used along with technology that record physiological functions to ascertain truth and falsehood in response. </a:t>
            </a:r>
          </a:p>
          <a:p>
            <a:pPr marL="285750" indent="-285750">
              <a:buFont typeface="Arial" panose="020B0604020202020204" pitchFamily="34" charset="0"/>
              <a:buChar char="•"/>
            </a:pPr>
            <a:r>
              <a:rPr lang="en-US" sz="2200" i="0" dirty="0">
                <a:effectLst/>
                <a:latin typeface="Times New Roman" panose="02020603050405020304" pitchFamily="18" charset="0"/>
                <a:cs typeface="Times New Roman" panose="02020603050405020304" pitchFamily="18" charset="0"/>
              </a:rPr>
              <a:t>A lie detector test is a device that measures the involuntary physiological changes of a subject’s body as the subject responds to a question or statement. Polygraphs are the most popular lie detector tests used worldwide.</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It </a:t>
            </a:r>
            <a:r>
              <a:rPr lang="en-US" sz="2200" i="0" dirty="0">
                <a:effectLst/>
                <a:latin typeface="Times New Roman" panose="02020603050405020304" pitchFamily="18" charset="0"/>
                <a:cs typeface="Times New Roman" panose="02020603050405020304" pitchFamily="18" charset="0"/>
              </a:rPr>
              <a:t>is based on the assumption that when an individual experiences apprehension, fear, or emotional excitement, his or her respiration rate, blood pressure, and the skin resistance sharply increase.</a:t>
            </a:r>
          </a:p>
          <a:p>
            <a:pPr marL="285750" indent="-285750">
              <a:buFont typeface="Arial" panose="020B0604020202020204" pitchFamily="34" charset="0"/>
              <a:buChar char="•"/>
            </a:pPr>
            <a:r>
              <a:rPr lang="en-US" sz="2200" i="0" dirty="0">
                <a:effectLst/>
                <a:latin typeface="Times New Roman" panose="02020603050405020304" pitchFamily="18" charset="0"/>
                <a:cs typeface="Times New Roman" panose="02020603050405020304" pitchFamily="18" charset="0"/>
              </a:rPr>
              <a:t>The goal of lie detection is the discovery of a truth that is known to one person and concealed from others. Psychophysiological lie detection, or polygraphy, is based on the theory that lying produces particular emotions, which produce corresponding measurable physiological responses.</a:t>
            </a:r>
          </a:p>
          <a:p>
            <a:pPr marL="285750" indent="-285750">
              <a:buFont typeface="Arial" panose="020B0604020202020204" pitchFamily="34" charset="0"/>
              <a:buChar char="•"/>
            </a:pPr>
            <a:endParaRPr lang="en-US" sz="220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93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CF7EA-AEA1-467F-ACE5-3F04B3556ECB}"/>
              </a:ext>
            </a:extLst>
          </p:cNvPr>
          <p:cNvSpPr>
            <a:spLocks noGrp="1"/>
          </p:cNvSpPr>
          <p:nvPr>
            <p:ph type="title"/>
          </p:nvPr>
        </p:nvSpPr>
        <p:spPr>
          <a:xfrm>
            <a:off x="838199" y="157724"/>
            <a:ext cx="10515600" cy="414804"/>
          </a:xfrm>
        </p:spPr>
        <p:txBody>
          <a:bodyPr>
            <a:noAutofit/>
          </a:bodyPr>
          <a:lstStyle/>
          <a:p>
            <a:r>
              <a:rPr lang="en-IN" sz="3600" dirty="0">
                <a:solidFill>
                  <a:schemeClr val="tx1"/>
                </a:solidFill>
                <a:latin typeface="Times New Roman" panose="02020603050405020304" pitchFamily="18" charset="0"/>
                <a:cs typeface="Times New Roman" panose="02020603050405020304" pitchFamily="18" charset="0"/>
              </a:rPr>
              <a:t>How do these devices work?</a:t>
            </a:r>
          </a:p>
        </p:txBody>
      </p:sp>
      <p:sp>
        <p:nvSpPr>
          <p:cNvPr id="3" name="TextBox 2">
            <a:extLst>
              <a:ext uri="{FF2B5EF4-FFF2-40B4-BE49-F238E27FC236}">
                <a16:creationId xmlns:a16="http://schemas.microsoft.com/office/drawing/2014/main" id="{CE71F0A5-D95E-4070-AFE8-1E2D1ADED9E9}"/>
              </a:ext>
            </a:extLst>
          </p:cNvPr>
          <p:cNvSpPr txBox="1"/>
          <p:nvPr/>
        </p:nvSpPr>
        <p:spPr>
          <a:xfrm>
            <a:off x="452716" y="675325"/>
            <a:ext cx="11286565" cy="4216539"/>
          </a:xfrm>
          <a:prstGeom prst="rect">
            <a:avLst/>
          </a:prstGeom>
          <a:noFill/>
        </p:spPr>
        <p:txBody>
          <a:bodyPr wrap="square" rtlCol="0">
            <a:spAutoFit/>
          </a:bodyPr>
          <a:lstStyle/>
          <a:p>
            <a:pPr marL="342900" indent="-342900">
              <a:buFont typeface="Arial" panose="020B0604020202020204" pitchFamily="34" charset="0"/>
              <a:buChar char="•"/>
            </a:pPr>
            <a:r>
              <a:rPr lang="en-US" sz="2200" i="0" dirty="0">
                <a:effectLst/>
                <a:latin typeface="Times New Roman" panose="02020603050405020304" pitchFamily="18" charset="0"/>
                <a:cs typeface="Times New Roman" panose="02020603050405020304" pitchFamily="18" charset="0"/>
              </a:rPr>
              <a:t>These machines detect typical stress responses to telling a lie. This means increased heart rate, blood pressure, and respiration rate. It </a:t>
            </a:r>
            <a:r>
              <a:rPr lang="en-US" sz="2200" b="0" i="0" dirty="0">
                <a:effectLst/>
                <a:latin typeface="Times New Roman" panose="02020603050405020304" pitchFamily="18" charset="0"/>
                <a:cs typeface="Times New Roman" panose="02020603050405020304" pitchFamily="18" charset="0"/>
              </a:rPr>
              <a:t>is an instrument that records an individual's physiological response to a series of structured questions.</a:t>
            </a:r>
            <a:r>
              <a:rPr lang="en-US" sz="2200" i="0" dirty="0">
                <a:effectLst/>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200" i="0" dirty="0">
                <a:effectLst/>
                <a:latin typeface="Times New Roman" panose="02020603050405020304" pitchFamily="18" charset="0"/>
                <a:cs typeface="Times New Roman" panose="02020603050405020304" pitchFamily="18" charset="0"/>
              </a:rPr>
              <a:t>The polygraph, invented in the early 1920s, detects physiological responses to lying (such as elevated heart and respiratory rates as well as spikes in blood pressure.</a:t>
            </a:r>
          </a:p>
          <a:p>
            <a:pPr marL="342900" indent="-342900">
              <a:buFont typeface="Arial" panose="020B0604020202020204" pitchFamily="34" charset="0"/>
              <a:buChar char="•"/>
            </a:pPr>
            <a:r>
              <a:rPr lang="en-US" sz="2200" i="0" dirty="0">
                <a:effectLst/>
                <a:latin typeface="Times New Roman" panose="02020603050405020304" pitchFamily="18" charset="0"/>
                <a:cs typeface="Times New Roman" panose="02020603050405020304" pitchFamily="18" charset="0"/>
              </a:rPr>
              <a:t>Three main areas of the brain are stimulated during deception: the frontal lobe, the limbic system, and the temporal lobe.</a:t>
            </a:r>
          </a:p>
          <a:p>
            <a:pPr marL="342900" indent="-342900">
              <a:buFont typeface="Arial" panose="020B0604020202020204" pitchFamily="34" charset="0"/>
              <a:buChar char="•"/>
            </a:pPr>
            <a:r>
              <a:rPr lang="en-US" sz="2200" i="0" dirty="0">
                <a:effectLst/>
                <a:latin typeface="Times New Roman" panose="02020603050405020304" pitchFamily="18" charset="0"/>
                <a:cs typeface="Times New Roman" panose="02020603050405020304" pitchFamily="18" charset="0"/>
              </a:rPr>
              <a:t>In short, polygraph tests record a number of different bodily responses which can then be used to determine whether someone is telling the truth. </a:t>
            </a:r>
            <a:r>
              <a:rPr lang="en-US" sz="2200" b="0" i="0" dirty="0">
                <a:effectLst/>
                <a:latin typeface="Times New Roman" panose="02020603050405020304" pitchFamily="18" charset="0"/>
                <a:ea typeface="Tahoma" panose="020B0604030504040204" pitchFamily="34" charset="0"/>
                <a:cs typeface="Times New Roman" panose="02020603050405020304" pitchFamily="18" charset="0"/>
              </a:rPr>
              <a:t>They usually measure things like blood pressure, changes in a person's breathing, and sweating on the palms.</a:t>
            </a:r>
            <a:endParaRPr lang="en-US" sz="2200" i="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US" sz="2200" i="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indent="-342900">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64AB9742-8244-4AD1-BA32-93A3CFBCB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4274460"/>
            <a:ext cx="4056529" cy="2218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9D8009C-819E-4F1D-B75B-50D00EAF6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080" y="4221775"/>
            <a:ext cx="4302991" cy="2323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83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72A2EEA-A11F-4D88-BF18-5E0FFBCDAA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02" b="32139"/>
          <a:stretch/>
        </p:blipFill>
        <p:spPr bwMode="auto">
          <a:xfrm>
            <a:off x="645083" y="725752"/>
            <a:ext cx="11058773" cy="58881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807E56-451B-4116-816D-2A6302E83904}"/>
              </a:ext>
            </a:extLst>
          </p:cNvPr>
          <p:cNvSpPr txBox="1"/>
          <p:nvPr/>
        </p:nvSpPr>
        <p:spPr>
          <a:xfrm>
            <a:off x="861134" y="0"/>
            <a:ext cx="9570129" cy="646331"/>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COMPONENTS &amp; SUPPLIES REQUIRED</a:t>
            </a:r>
          </a:p>
        </p:txBody>
      </p:sp>
      <p:pic>
        <p:nvPicPr>
          <p:cNvPr id="2056" name="Picture 8">
            <a:extLst>
              <a:ext uri="{FF2B5EF4-FFF2-40B4-BE49-F238E27FC236}">
                <a16:creationId xmlns:a16="http://schemas.microsoft.com/office/drawing/2014/main" id="{07E764B6-65AE-485A-A02C-0FAAF84A8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861" y="1613970"/>
            <a:ext cx="1889372" cy="17567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466C4982-5E7E-4DD5-AE1B-231D183DCDD3}"/>
              </a:ext>
            </a:extLst>
          </p:cNvPr>
          <p:cNvSpPr txBox="1"/>
          <p:nvPr/>
        </p:nvSpPr>
        <p:spPr>
          <a:xfrm>
            <a:off x="1369803" y="3402191"/>
            <a:ext cx="1809721" cy="369332"/>
          </a:xfrm>
          <a:prstGeom prst="rect">
            <a:avLst/>
          </a:prstGeom>
          <a:noFill/>
        </p:spPr>
        <p:txBody>
          <a:bodyPr wrap="square" rtlCol="0">
            <a:spAutoFit/>
          </a:bodyPr>
          <a:lstStyle/>
          <a:p>
            <a:r>
              <a:rPr lang="en-IN" dirty="0">
                <a:solidFill>
                  <a:schemeClr val="bg2"/>
                </a:solidFill>
                <a:latin typeface="Times New Roman" panose="02020603050405020304" pitchFamily="18" charset="0"/>
                <a:cs typeface="Times New Roman" panose="02020603050405020304" pitchFamily="18" charset="0"/>
              </a:rPr>
              <a:t>Arduino Uno</a:t>
            </a:r>
          </a:p>
        </p:txBody>
      </p:sp>
      <p:pic>
        <p:nvPicPr>
          <p:cNvPr id="2058" name="Picture 10" descr="Red LED 5mm Pack Of 5 (Light Emitting Diod)">
            <a:extLst>
              <a:ext uri="{FF2B5EF4-FFF2-40B4-BE49-F238E27FC236}">
                <a16:creationId xmlns:a16="http://schemas.microsoft.com/office/drawing/2014/main" id="{5C1A483F-8355-4C31-8AC4-1D9AA5824E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74" t="9689" r="5573" b="4191"/>
          <a:stretch/>
        </p:blipFill>
        <p:spPr bwMode="auto">
          <a:xfrm>
            <a:off x="3899381" y="1603328"/>
            <a:ext cx="1784503" cy="17052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A17C14D0-8DCA-4E09-A853-CBDFAA879A9F}"/>
              </a:ext>
            </a:extLst>
          </p:cNvPr>
          <p:cNvSpPr txBox="1"/>
          <p:nvPr/>
        </p:nvSpPr>
        <p:spPr>
          <a:xfrm>
            <a:off x="3953207" y="3388017"/>
            <a:ext cx="1809721" cy="369332"/>
          </a:xfrm>
          <a:prstGeom prst="rect">
            <a:avLst/>
          </a:prstGeom>
          <a:noFill/>
        </p:spPr>
        <p:txBody>
          <a:bodyPr wrap="square" rtlCol="0">
            <a:spAutoFit/>
          </a:bodyPr>
          <a:lstStyle/>
          <a:p>
            <a:r>
              <a:rPr lang="en-IN" dirty="0">
                <a:solidFill>
                  <a:schemeClr val="bg2"/>
                </a:solidFill>
                <a:latin typeface="Times New Roman" panose="02020603050405020304" pitchFamily="18" charset="0"/>
                <a:cs typeface="Times New Roman" panose="02020603050405020304" pitchFamily="18" charset="0"/>
              </a:rPr>
              <a:t>5mm LED: Red</a:t>
            </a:r>
          </a:p>
        </p:txBody>
      </p:sp>
      <p:pic>
        <p:nvPicPr>
          <p:cNvPr id="2060" name="Picture 12" descr="Buy 5 MM Green LED Online in India at Best Prices - Robomart">
            <a:extLst>
              <a:ext uri="{FF2B5EF4-FFF2-40B4-BE49-F238E27FC236}">
                <a16:creationId xmlns:a16="http://schemas.microsoft.com/office/drawing/2014/main" id="{35ED16E2-8675-4B60-BD94-85BECA2C81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56" t="2047" r="5946" b="-1"/>
          <a:stretch/>
        </p:blipFill>
        <p:spPr bwMode="auto">
          <a:xfrm>
            <a:off x="6609826" y="1613969"/>
            <a:ext cx="1784503" cy="17567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B66ABF7D-D00A-49C2-9274-82DF05D72BB7}"/>
              </a:ext>
            </a:extLst>
          </p:cNvPr>
          <p:cNvSpPr txBox="1"/>
          <p:nvPr/>
        </p:nvSpPr>
        <p:spPr>
          <a:xfrm>
            <a:off x="6693058" y="3388017"/>
            <a:ext cx="2040333" cy="369332"/>
          </a:xfrm>
          <a:prstGeom prst="rect">
            <a:avLst/>
          </a:prstGeom>
          <a:noFill/>
        </p:spPr>
        <p:txBody>
          <a:bodyPr wrap="square" rtlCol="0">
            <a:spAutoFit/>
          </a:bodyPr>
          <a:lstStyle/>
          <a:p>
            <a:r>
              <a:rPr lang="en-IN" dirty="0">
                <a:solidFill>
                  <a:schemeClr val="bg2"/>
                </a:solidFill>
                <a:latin typeface="Times New Roman" panose="02020603050405020304" pitchFamily="18" charset="0"/>
                <a:cs typeface="Times New Roman" panose="02020603050405020304" pitchFamily="18" charset="0"/>
              </a:rPr>
              <a:t>5mm LED: Green</a:t>
            </a:r>
          </a:p>
        </p:txBody>
      </p:sp>
      <p:pic>
        <p:nvPicPr>
          <p:cNvPr id="2062" name="Picture 14" descr="MorningVale Generic Ultra Bright Led 5mm, Pack of 100 : Amazon.in:  Industrial &amp; Scientific">
            <a:extLst>
              <a:ext uri="{FF2B5EF4-FFF2-40B4-BE49-F238E27FC236}">
                <a16:creationId xmlns:a16="http://schemas.microsoft.com/office/drawing/2014/main" id="{844DC69F-D977-426F-BE75-2D1C7650F9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88" t="23139" r="17752" b="20363"/>
          <a:stretch/>
        </p:blipFill>
        <p:spPr bwMode="auto">
          <a:xfrm>
            <a:off x="9332077" y="1615407"/>
            <a:ext cx="1773679" cy="1790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93187663-27C7-4062-A70D-5C6928B559D3}"/>
              </a:ext>
            </a:extLst>
          </p:cNvPr>
          <p:cNvSpPr txBox="1"/>
          <p:nvPr/>
        </p:nvSpPr>
        <p:spPr>
          <a:xfrm>
            <a:off x="9587884" y="3485142"/>
            <a:ext cx="1597980" cy="369332"/>
          </a:xfrm>
          <a:prstGeom prst="rect">
            <a:avLst/>
          </a:prstGeom>
          <a:noFill/>
        </p:spPr>
        <p:txBody>
          <a:bodyPr wrap="square" rtlCol="0">
            <a:spAutoFit/>
          </a:bodyPr>
          <a:lstStyle/>
          <a:p>
            <a:r>
              <a:rPr lang="en-IN" dirty="0">
                <a:solidFill>
                  <a:schemeClr val="bg2"/>
                </a:solidFill>
                <a:latin typeface="Times New Roman" panose="02020603050405020304" pitchFamily="18" charset="0"/>
                <a:cs typeface="Times New Roman" panose="02020603050405020304" pitchFamily="18" charset="0"/>
              </a:rPr>
              <a:t>LED Generic</a:t>
            </a:r>
          </a:p>
        </p:txBody>
      </p:sp>
      <p:pic>
        <p:nvPicPr>
          <p:cNvPr id="2064" name="Picture 16" descr="Carbon Film Resistors 5% 1/4 W 2K Ohms – Electronix Express">
            <a:extLst>
              <a:ext uri="{FF2B5EF4-FFF2-40B4-BE49-F238E27FC236}">
                <a16:creationId xmlns:a16="http://schemas.microsoft.com/office/drawing/2014/main" id="{8B3D9070-F235-4DCC-8B83-C22E03DF8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168" y="4524711"/>
            <a:ext cx="1823236" cy="1743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4A1EFADA-152E-4D23-8809-731D06E3363D}"/>
              </a:ext>
            </a:extLst>
          </p:cNvPr>
          <p:cNvSpPr txBox="1"/>
          <p:nvPr/>
        </p:nvSpPr>
        <p:spPr>
          <a:xfrm>
            <a:off x="1476336" y="6244532"/>
            <a:ext cx="2139519" cy="369332"/>
          </a:xfrm>
          <a:prstGeom prst="rect">
            <a:avLst/>
          </a:prstGeom>
          <a:noFill/>
        </p:spPr>
        <p:txBody>
          <a:bodyPr wrap="square" rtlCol="0">
            <a:spAutoFit/>
          </a:bodyPr>
          <a:lstStyle/>
          <a:p>
            <a:r>
              <a:rPr lang="en-IN" dirty="0">
                <a:solidFill>
                  <a:schemeClr val="bg2"/>
                </a:solidFill>
                <a:latin typeface="Times New Roman" panose="02020603050405020304" pitchFamily="18" charset="0"/>
                <a:cs typeface="Times New Roman" panose="02020603050405020304" pitchFamily="18" charset="0"/>
              </a:rPr>
              <a:t>2k Resistor</a:t>
            </a:r>
          </a:p>
        </p:txBody>
      </p:sp>
      <p:pic>
        <p:nvPicPr>
          <p:cNvPr id="2066" name="Picture 18" descr="Jumper Wire Female to Female (40 Pcs) : Amazon.in: Industrial &amp; Scientific">
            <a:extLst>
              <a:ext uri="{FF2B5EF4-FFF2-40B4-BE49-F238E27FC236}">
                <a16:creationId xmlns:a16="http://schemas.microsoft.com/office/drawing/2014/main" id="{62D63366-CE4A-4902-A624-7CECEE9555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9360" y="4506186"/>
            <a:ext cx="1736838" cy="1769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828DE368-E457-46C8-A9AA-025B374BF3E9}"/>
              </a:ext>
            </a:extLst>
          </p:cNvPr>
          <p:cNvSpPr txBox="1"/>
          <p:nvPr/>
        </p:nvSpPr>
        <p:spPr>
          <a:xfrm>
            <a:off x="3953207" y="6244532"/>
            <a:ext cx="2490135" cy="369332"/>
          </a:xfrm>
          <a:prstGeom prst="rect">
            <a:avLst/>
          </a:prstGeom>
          <a:noFill/>
        </p:spPr>
        <p:txBody>
          <a:bodyPr wrap="square" rtlCol="0">
            <a:spAutoFit/>
          </a:bodyPr>
          <a:lstStyle/>
          <a:p>
            <a:r>
              <a:rPr lang="en-IN" dirty="0">
                <a:solidFill>
                  <a:schemeClr val="bg2"/>
                </a:solidFill>
                <a:latin typeface="Times New Roman" panose="02020603050405020304" pitchFamily="18" charset="0"/>
                <a:cs typeface="Times New Roman" panose="02020603050405020304" pitchFamily="18" charset="0"/>
              </a:rPr>
              <a:t>Jumper Wires</a:t>
            </a:r>
          </a:p>
        </p:txBody>
      </p:sp>
      <p:pic>
        <p:nvPicPr>
          <p:cNvPr id="2068" name="Picture 20" descr="Buy 40W Hot Melt Glue Gun with On/Off Switch Online at the Best Price">
            <a:extLst>
              <a:ext uri="{FF2B5EF4-FFF2-40B4-BE49-F238E27FC236}">
                <a16:creationId xmlns:a16="http://schemas.microsoft.com/office/drawing/2014/main" id="{ECB8BCC5-1A9F-4C3F-991A-6595059492E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864" t="13995" r="4948" b="8004"/>
          <a:stretch/>
        </p:blipFill>
        <p:spPr bwMode="auto">
          <a:xfrm>
            <a:off x="6630838" y="4506187"/>
            <a:ext cx="1840566" cy="1769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FA517C68-CD14-4224-887E-950A006054B3}"/>
              </a:ext>
            </a:extLst>
          </p:cNvPr>
          <p:cNvSpPr txBox="1"/>
          <p:nvPr/>
        </p:nvSpPr>
        <p:spPr>
          <a:xfrm>
            <a:off x="6937515" y="6276021"/>
            <a:ext cx="1743190" cy="369332"/>
          </a:xfrm>
          <a:prstGeom prst="rect">
            <a:avLst/>
          </a:prstGeom>
          <a:noFill/>
        </p:spPr>
        <p:txBody>
          <a:bodyPr wrap="square" rtlCol="0">
            <a:spAutoFit/>
          </a:bodyPr>
          <a:lstStyle/>
          <a:p>
            <a:r>
              <a:rPr lang="en-IN" dirty="0">
                <a:solidFill>
                  <a:schemeClr val="bg2"/>
                </a:solidFill>
                <a:latin typeface="Times New Roman" panose="02020603050405020304" pitchFamily="18" charset="0"/>
                <a:cs typeface="Times New Roman" panose="02020603050405020304" pitchFamily="18" charset="0"/>
              </a:rPr>
              <a:t>Glue Gun</a:t>
            </a:r>
          </a:p>
        </p:txBody>
      </p:sp>
      <p:sp>
        <p:nvSpPr>
          <p:cNvPr id="15" name="TextBox 14">
            <a:extLst>
              <a:ext uri="{FF2B5EF4-FFF2-40B4-BE49-F238E27FC236}">
                <a16:creationId xmlns:a16="http://schemas.microsoft.com/office/drawing/2014/main" id="{BA790559-8D75-43AC-BDBA-833D91FA2B45}"/>
              </a:ext>
            </a:extLst>
          </p:cNvPr>
          <p:cNvSpPr txBox="1"/>
          <p:nvPr/>
        </p:nvSpPr>
        <p:spPr>
          <a:xfrm>
            <a:off x="9542065" y="6276021"/>
            <a:ext cx="1743190" cy="369332"/>
          </a:xfrm>
          <a:prstGeom prst="rect">
            <a:avLst/>
          </a:prstGeom>
          <a:noFill/>
        </p:spPr>
        <p:txBody>
          <a:bodyPr wrap="square" rtlCol="0">
            <a:spAutoFit/>
          </a:bodyPr>
          <a:lstStyle/>
          <a:p>
            <a:r>
              <a:rPr lang="en-IN" dirty="0">
                <a:solidFill>
                  <a:schemeClr val="bg2"/>
                </a:solidFill>
                <a:latin typeface="Times New Roman" panose="02020603050405020304" pitchFamily="18" charset="0"/>
                <a:cs typeface="Times New Roman" panose="02020603050405020304" pitchFamily="18" charset="0"/>
              </a:rPr>
              <a:t>Breadboard</a:t>
            </a:r>
          </a:p>
        </p:txBody>
      </p:sp>
      <p:pic>
        <p:nvPicPr>
          <p:cNvPr id="1026" name="Picture 2">
            <a:extLst>
              <a:ext uri="{FF2B5EF4-FFF2-40B4-BE49-F238E27FC236}">
                <a16:creationId xmlns:a16="http://schemas.microsoft.com/office/drawing/2014/main" id="{F0F4EC88-04B8-41BA-99F0-D1C5285C9E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32077" y="4524711"/>
            <a:ext cx="1840567" cy="1671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5391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F29-CB99-4DD2-B014-8387ED280290}"/>
              </a:ext>
            </a:extLst>
          </p:cNvPr>
          <p:cNvSpPr>
            <a:spLocks noGrp="1"/>
          </p:cNvSpPr>
          <p:nvPr>
            <p:ph type="title"/>
          </p:nvPr>
        </p:nvSpPr>
        <p:spPr>
          <a:xfrm>
            <a:off x="838200" y="365125"/>
            <a:ext cx="10515600" cy="539115"/>
          </a:xfrm>
        </p:spPr>
        <p:txBody>
          <a:bodyPr>
            <a:noAutofit/>
          </a:bodyPr>
          <a:lstStyle/>
          <a:p>
            <a:r>
              <a:rPr lang="en-IN" sz="3600" b="1" dirty="0">
                <a:latin typeface="Times New Roman" panose="02020603050405020304" pitchFamily="18" charset="0"/>
                <a:cs typeface="Times New Roman" panose="02020603050405020304" pitchFamily="18" charset="0"/>
              </a:rPr>
              <a:t>HARDWARE MODEL</a:t>
            </a:r>
          </a:p>
        </p:txBody>
      </p:sp>
      <p:pic>
        <p:nvPicPr>
          <p:cNvPr id="4" name="Picture 3">
            <a:extLst>
              <a:ext uri="{FF2B5EF4-FFF2-40B4-BE49-F238E27FC236}">
                <a16:creationId xmlns:a16="http://schemas.microsoft.com/office/drawing/2014/main" id="{0FE0DBF6-97FD-440F-AAED-78AA3EA0E684}"/>
              </a:ext>
            </a:extLst>
          </p:cNvPr>
          <p:cNvPicPr>
            <a:picLocks noChangeAspect="1"/>
          </p:cNvPicPr>
          <p:nvPr/>
        </p:nvPicPr>
        <p:blipFill>
          <a:blip r:embed="rId2"/>
          <a:stretch>
            <a:fillRect/>
          </a:stretch>
        </p:blipFill>
        <p:spPr>
          <a:xfrm>
            <a:off x="1797077" y="1246094"/>
            <a:ext cx="8843868" cy="4765862"/>
          </a:xfrm>
          <a:prstGeom prst="rect">
            <a:avLst/>
          </a:prstGeom>
          <a:ln>
            <a:solidFill>
              <a:schemeClr val="tx1">
                <a:lumMod val="95000"/>
              </a:schemeClr>
            </a:solidFill>
          </a:ln>
        </p:spPr>
      </p:pic>
    </p:spTree>
    <p:extLst>
      <p:ext uri="{BB962C8B-B14F-4D97-AF65-F5344CB8AC3E}">
        <p14:creationId xmlns:p14="http://schemas.microsoft.com/office/powerpoint/2010/main" val="299973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DEC86-CD46-4E69-9D34-4149F2F372C3}"/>
              </a:ext>
            </a:extLst>
          </p:cNvPr>
          <p:cNvSpPr>
            <a:spLocks noGrp="1"/>
          </p:cNvSpPr>
          <p:nvPr>
            <p:ph type="title"/>
          </p:nvPr>
        </p:nvSpPr>
        <p:spPr>
          <a:xfrm>
            <a:off x="1013248" y="-44251"/>
            <a:ext cx="10353762" cy="888602"/>
          </a:xfrm>
        </p:spPr>
        <p:txBody>
          <a:bodyPr>
            <a:normAutofit/>
          </a:bodyPr>
          <a:lstStyle/>
          <a:p>
            <a:r>
              <a:rPr lang="en-IN" sz="3600" b="1" dirty="0">
                <a:latin typeface="Times New Roman" panose="02020603050405020304" pitchFamily="18" charset="0"/>
                <a:cs typeface="Times New Roman" panose="02020603050405020304" pitchFamily="18" charset="0"/>
              </a:rPr>
              <a:t> </a:t>
            </a:r>
            <a:r>
              <a:rPr lang="en-IN" sz="3600" b="1" dirty="0">
                <a:solidFill>
                  <a:schemeClr val="tx1"/>
                </a:solidFill>
                <a:latin typeface="Times New Roman" panose="02020603050405020304" pitchFamily="18" charset="0"/>
                <a:cs typeface="Times New Roman" panose="02020603050405020304" pitchFamily="18" charset="0"/>
              </a:rPr>
              <a:t>ARDUINO</a:t>
            </a:r>
            <a:r>
              <a:rPr lang="en-IN" sz="3600" b="1" dirty="0">
                <a:latin typeface="Times New Roman" panose="02020603050405020304" pitchFamily="18" charset="0"/>
                <a:cs typeface="Times New Roman" panose="02020603050405020304" pitchFamily="18" charset="0"/>
              </a:rPr>
              <a:t> </a:t>
            </a:r>
            <a:r>
              <a:rPr lang="en-IN" sz="3600" b="1" dirty="0">
                <a:solidFill>
                  <a:schemeClr val="tx1"/>
                </a:solidFill>
                <a:latin typeface="Times New Roman" panose="02020603050405020304" pitchFamily="18" charset="0"/>
                <a:cs typeface="Times New Roman" panose="02020603050405020304" pitchFamily="18" charset="0"/>
              </a:rPr>
              <a:t>CODE</a:t>
            </a:r>
            <a:r>
              <a:rPr lang="en-IN" sz="3600"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64071E65-5A43-48B8-BF9A-E4C221327755}"/>
              </a:ext>
            </a:extLst>
          </p:cNvPr>
          <p:cNvPicPr>
            <a:picLocks noChangeAspect="1"/>
          </p:cNvPicPr>
          <p:nvPr/>
        </p:nvPicPr>
        <p:blipFill>
          <a:blip r:embed="rId2"/>
          <a:stretch>
            <a:fillRect/>
          </a:stretch>
        </p:blipFill>
        <p:spPr>
          <a:xfrm>
            <a:off x="578223" y="761524"/>
            <a:ext cx="11035553" cy="5759179"/>
          </a:xfrm>
          <a:prstGeom prst="rect">
            <a:avLst/>
          </a:prstGeom>
          <a:ln>
            <a:solidFill>
              <a:schemeClr val="tx1"/>
            </a:solidFill>
          </a:ln>
        </p:spPr>
      </p:pic>
    </p:spTree>
    <p:extLst>
      <p:ext uri="{BB962C8B-B14F-4D97-AF65-F5344CB8AC3E}">
        <p14:creationId xmlns:p14="http://schemas.microsoft.com/office/powerpoint/2010/main" val="3199810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E223-0237-4BAB-9201-412D6F2B74B4}"/>
              </a:ext>
            </a:extLst>
          </p:cNvPr>
          <p:cNvSpPr>
            <a:spLocks noGrp="1"/>
          </p:cNvSpPr>
          <p:nvPr>
            <p:ph type="title"/>
          </p:nvPr>
        </p:nvSpPr>
        <p:spPr>
          <a:xfrm>
            <a:off x="838200" y="365125"/>
            <a:ext cx="10515600" cy="450663"/>
          </a:xfrm>
        </p:spPr>
        <p:txBody>
          <a:bodyPr>
            <a:noAutofit/>
          </a:bodyPr>
          <a:lstStyle/>
          <a:p>
            <a:r>
              <a:rPr lang="en-IN" sz="3600" b="1" dirty="0">
                <a:solidFill>
                  <a:schemeClr val="tx1"/>
                </a:solidFill>
                <a:latin typeface="Times New Roman" panose="02020603050405020304" pitchFamily="18" charset="0"/>
                <a:cs typeface="Times New Roman" panose="02020603050405020304" pitchFamily="18" charset="0"/>
              </a:rPr>
              <a:t>ADVANTAGES</a:t>
            </a:r>
          </a:p>
        </p:txBody>
      </p:sp>
      <p:sp>
        <p:nvSpPr>
          <p:cNvPr id="4" name="TextBox 3">
            <a:extLst>
              <a:ext uri="{FF2B5EF4-FFF2-40B4-BE49-F238E27FC236}">
                <a16:creationId xmlns:a16="http://schemas.microsoft.com/office/drawing/2014/main" id="{57AF58FC-F98F-4504-B33D-77CE9C2DE04F}"/>
              </a:ext>
            </a:extLst>
          </p:cNvPr>
          <p:cNvSpPr txBox="1"/>
          <p:nvPr/>
        </p:nvSpPr>
        <p:spPr>
          <a:xfrm>
            <a:off x="672353" y="1129553"/>
            <a:ext cx="10847294" cy="2123658"/>
          </a:xfrm>
          <a:prstGeom prst="rect">
            <a:avLst/>
          </a:prstGeom>
          <a:noFill/>
        </p:spPr>
        <p:txBody>
          <a:bodyPr wrap="square" rtlCol="0">
            <a:spAutoFit/>
          </a:bodyPr>
          <a:lstStyle/>
          <a:p>
            <a:pPr marL="285750" indent="-28575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For the criminals it is very easy to fool the law and the security forces by saying lies and easily dodging them, and so in order to confess the truth from them, these agencies uses lie detector machines.</a:t>
            </a:r>
          </a:p>
          <a:p>
            <a:pPr marL="285750" indent="-28575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A polygraph test can help in numerous situations to help uncover the truth. They are incredibly useful and accurate, with an average success rate of 90% or higher. There is no pain associated with the test and they are both affordable and accessible. </a:t>
            </a:r>
            <a:endParaRPr lang="en-US" sz="22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173717B2-27BD-4ADC-99DF-FD262FC77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8569" y="3361763"/>
            <a:ext cx="3428653" cy="25752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BD1A8A-105B-4FC7-92E7-C05B60BCDF6D}"/>
              </a:ext>
            </a:extLst>
          </p:cNvPr>
          <p:cNvSpPr txBox="1"/>
          <p:nvPr/>
        </p:nvSpPr>
        <p:spPr>
          <a:xfrm>
            <a:off x="672353" y="3361763"/>
            <a:ext cx="7333129" cy="3139321"/>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Polygraph tests have great significance as they have several useful practical applications. They are valuable instruments used to detect truthfulness and deceitful behavior in several fields</a:t>
            </a:r>
            <a:r>
              <a:rPr lang="en-US" sz="2200" i="0"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Legacy system with long history of use in law enforcement and military applications; its use has been challenged in court, but in some cases, polygraph testimony has been allowed.</a:t>
            </a:r>
            <a:endParaRPr lang="en-US" sz="2200" i="0" dirty="0">
              <a:effectLst/>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1670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
  <TotalTime>400</TotalTime>
  <Words>843</Words>
  <Application>Microsoft Office PowerPoint</Application>
  <PresentationFormat>Widescreen</PresentationFormat>
  <Paragraphs>55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Calisto MT</vt:lpstr>
      <vt:lpstr>Times New Roman</vt:lpstr>
      <vt:lpstr>Wingdings 2</vt:lpstr>
      <vt:lpstr>Slate</vt:lpstr>
      <vt:lpstr>PowerPoint Presentation</vt:lpstr>
      <vt:lpstr>TABLE OF CONTENTS</vt:lpstr>
      <vt:lpstr>PowerPoint Presentation</vt:lpstr>
      <vt:lpstr>LIE DETECTION  TEST  </vt:lpstr>
      <vt:lpstr>How do these devices work?</vt:lpstr>
      <vt:lpstr>PowerPoint Presentation</vt:lpstr>
      <vt:lpstr>HARDWARE MODEL</vt:lpstr>
      <vt:lpstr> ARDUINO CODE </vt:lpstr>
      <vt:lpstr>ADVANTAGES</vt:lpstr>
      <vt:lpstr>DISADVANTAGES </vt:lpstr>
      <vt:lpstr>CONCLUSION</vt:lpstr>
      <vt:lpstr>REFERENCE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Probir De</dc:creator>
  <cp:lastModifiedBy>Probir De</cp:lastModifiedBy>
  <cp:revision>12</cp:revision>
  <dcterms:created xsi:type="dcterms:W3CDTF">2022-04-21T11:56:04Z</dcterms:created>
  <dcterms:modified xsi:type="dcterms:W3CDTF">2022-04-30T06:06:16Z</dcterms:modified>
</cp:coreProperties>
</file>